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84" r:id="rId5"/>
    <p:sldId id="286" r:id="rId6"/>
    <p:sldId id="287" r:id="rId7"/>
    <p:sldId id="261" r:id="rId8"/>
    <p:sldId id="304" r:id="rId9"/>
    <p:sldId id="303" r:id="rId10"/>
    <p:sldId id="298" r:id="rId11"/>
    <p:sldId id="308" r:id="rId12"/>
    <p:sldId id="315" r:id="rId13"/>
    <p:sldId id="322" r:id="rId14"/>
    <p:sldId id="321" r:id="rId15"/>
    <p:sldId id="305" r:id="rId16"/>
    <p:sldId id="324" r:id="rId17"/>
    <p:sldId id="317" r:id="rId18"/>
    <p:sldId id="314" r:id="rId19"/>
    <p:sldId id="311" r:id="rId20"/>
    <p:sldId id="323" r:id="rId21"/>
    <p:sldId id="325" r:id="rId22"/>
    <p:sldId id="327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564"/>
    <a:srgbClr val="1763A9"/>
    <a:srgbClr val="F4EBE8"/>
    <a:srgbClr val="335F71"/>
    <a:srgbClr val="2C515E"/>
    <a:srgbClr val="E9C46A"/>
    <a:srgbClr val="97EFD3"/>
    <a:srgbClr val="F15574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89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924" y="4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593" y="1137685"/>
            <a:ext cx="6136186" cy="2812524"/>
          </a:xfrm>
        </p:spPr>
        <p:txBody>
          <a:bodyPr/>
          <a:lstStyle/>
          <a:p>
            <a:r>
              <a:rPr lang="en-US" sz="5000" dirty="0"/>
              <a:t>Film Data Analysis for Strategic Industry Launch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645152"/>
            <a:ext cx="4873752" cy="630936"/>
          </a:xfrm>
        </p:spPr>
        <p:txBody>
          <a:bodyPr/>
          <a:lstStyle/>
          <a:p>
            <a:r>
              <a:rPr lang="en-US" sz="3000" dirty="0"/>
              <a:t>Group 2 Project</a:t>
            </a:r>
          </a:p>
          <a:p>
            <a:endParaRPr lang="en-US" dirty="0"/>
          </a:p>
        </p:txBody>
      </p:sp>
      <p:pic>
        <p:nvPicPr>
          <p:cNvPr id="1026" name="Picture 2" descr="Five classic isolation movies – recommended by a film scholar -  Entertainment - The Jakarta Post">
            <a:extLst>
              <a:ext uri="{FF2B5EF4-FFF2-40B4-BE49-F238E27FC236}">
                <a16:creationId xmlns:a16="http://schemas.microsoft.com/office/drawing/2014/main" id="{B2FC9EF0-EC3E-369C-495A-53DF8AEB11A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r="239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AD7F-A886-5E89-1017-23C4685F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89" y="218904"/>
            <a:ext cx="9912096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  <a:latin typeface="+mn-lt"/>
              </a:rPr>
              <a:t>Top 10 Genres by ROI</a:t>
            </a:r>
            <a:endParaRPr lang="en-KE" sz="4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A3ADD-5A9E-6F38-C66F-90051316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32131-A902-D3A1-DC71-7EB7DBA9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064F2-5A49-FD12-B2B2-1368E5A9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88610-A367-6DF4-33A7-9F8E72F2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09" y="1013552"/>
            <a:ext cx="8848782" cy="426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6C103-157A-02D5-3471-14A7F2D16E6E}"/>
              </a:ext>
            </a:extLst>
          </p:cNvPr>
          <p:cNvSpPr txBox="1"/>
          <p:nvPr/>
        </p:nvSpPr>
        <p:spPr>
          <a:xfrm>
            <a:off x="838200" y="5359869"/>
            <a:ext cx="938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shows that low to mid budget movies tend to have a higher ROI compared to high budget movies which did not even make it to the top 10 genres.</a:t>
            </a:r>
            <a:endParaRPr lang="en-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A6B3-CFEF-79A2-B8A6-B234DF6C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02" y="520995"/>
            <a:ext cx="9912096" cy="584791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Relationship between Language and Popularity</a:t>
            </a:r>
            <a:endParaRPr lang="en-KE" sz="3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0B6A5-C535-2B4C-F0B8-C79D4897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7C8C-419D-82D1-C873-ACB97DF8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ABB5D2-110B-4E7C-F45C-54334C291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8328E-8EFD-39F6-4ADF-BBD4D748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6055"/>
            <a:ext cx="5902329" cy="4253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60AA2-FD7D-E9F5-CEFB-7FA01BA163D4}"/>
              </a:ext>
            </a:extLst>
          </p:cNvPr>
          <p:cNvSpPr txBox="1"/>
          <p:nvPr/>
        </p:nvSpPr>
        <p:spPr>
          <a:xfrm>
            <a:off x="193671" y="935665"/>
            <a:ext cx="10979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English is by far the dominant language for movies, followed by French, Spanish, Russian, and Japanese.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reflects both the global reach of English-language films and the presence of strong regional film industries.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English-language films are the most popular, but some non-English languages (e.g., Japanese, Korean, Swedish) also show high average popularity</a:t>
            </a:r>
          </a:p>
          <a:p>
            <a:endParaRPr lang="en-K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09740-416F-6243-698B-EEDED496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4" y="2186534"/>
            <a:ext cx="5696913" cy="4253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33598D-E62C-A113-FDC4-85D8E61800F0}"/>
              </a:ext>
            </a:extLst>
          </p:cNvPr>
          <p:cNvSpPr txBox="1"/>
          <p:nvPr/>
        </p:nvSpPr>
        <p:spPr>
          <a:xfrm>
            <a:off x="574158" y="0"/>
            <a:ext cx="625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Language and Market Dynamics: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5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E2A9-BF3C-AB59-63D4-A0F26203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72" y="210208"/>
            <a:ext cx="6677246" cy="478956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Top 10 Languages by Mean Gross</a:t>
            </a:r>
            <a:endParaRPr lang="en-KE" sz="3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1676C-429B-3026-7D4F-AAEEAC65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FD65B-0A96-8397-C4AC-A0C546CD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8F894-F7B2-09DE-512B-ED2D404B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8" y="774225"/>
            <a:ext cx="7316140" cy="55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FC4A-D4AD-80CA-D311-8466AED2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89" y="629238"/>
            <a:ext cx="9912096" cy="738393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Top 10 Directors by Film Count</a:t>
            </a:r>
            <a:endParaRPr lang="en-KE" sz="3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10805-1707-68D9-27D9-C80FED3A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D1764-8CA7-6F52-818D-CC6A4BC4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796D4-7CF3-9951-2230-E57EF824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83CAD-DA20-FA9C-CE60-749DCEFB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78" y="1924154"/>
            <a:ext cx="8943975" cy="4476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A924E7-03C8-5891-9826-39CA91BE29E9}"/>
              </a:ext>
            </a:extLst>
          </p:cNvPr>
          <p:cNvSpPr txBox="1"/>
          <p:nvPr/>
        </p:nvSpPr>
        <p:spPr>
          <a:xfrm>
            <a:off x="1021080" y="1138129"/>
            <a:ext cx="915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prolific directors by film count are largely from international cinema, with several specializing in genre or regional films</a:t>
            </a:r>
            <a:endParaRPr lang="en-K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C69C0-6BA6-3769-EC91-6ED28CA716FC}"/>
              </a:ext>
            </a:extLst>
          </p:cNvPr>
          <p:cNvSpPr txBox="1"/>
          <p:nvPr/>
        </p:nvSpPr>
        <p:spPr>
          <a:xfrm>
            <a:off x="838200" y="95693"/>
            <a:ext cx="481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Creative Talent Impact: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3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57A90-C48B-4A69-54A6-603895475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16B2-93E3-D79D-3D1F-2F3B7F61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1" y="336014"/>
            <a:ext cx="10427759" cy="611436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Relationship between Directors and Worldwide Gross </a:t>
            </a:r>
            <a:br>
              <a:rPr lang="en-US" sz="3000" dirty="0">
                <a:solidFill>
                  <a:srgbClr val="FFC000"/>
                </a:solidFill>
              </a:rPr>
            </a:br>
            <a:endParaRPr lang="en-KE" sz="3000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6FAB4-12C2-2F43-8E4D-43BB97E1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F2147-E0CB-84B4-919B-770AA69D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FCA51-AA3C-47E2-BC9E-A95DD7FA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8D4F3-EEC0-F7A4-5AC7-FC0E0AAA8ACE}"/>
              </a:ext>
            </a:extLst>
          </p:cNvPr>
          <p:cNvSpPr txBox="1"/>
          <p:nvPr/>
        </p:nvSpPr>
        <p:spPr>
          <a:xfrm>
            <a:off x="838200" y="947450"/>
            <a:ext cx="11601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top-grossing directors are responsible for some of the most successful international blockbusters.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are often directing sequels or franchise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Directors with the highest worldwide gross are associated with major Hollywood franchises and blockbusters, </a:t>
            </a:r>
          </a:p>
          <a:p>
            <a:r>
              <a:rPr lang="en-US" dirty="0">
                <a:solidFill>
                  <a:schemeClr val="bg1"/>
                </a:solidFill>
              </a:rPr>
              <a:t>      highlighting the impact of large-scale productions on total revenue.</a:t>
            </a:r>
            <a:endParaRPr lang="en-K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33B57-CE12-441D-6331-EF350C26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770"/>
            <a:ext cx="10515600" cy="43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112B0-370F-1351-44CA-2A3C6841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609935"/>
            <a:ext cx="9912096" cy="644707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Relationship between Audience Ratings and Genres</a:t>
            </a:r>
            <a:br>
              <a:rPr lang="en-US" dirty="0">
                <a:solidFill>
                  <a:srgbClr val="FFC000"/>
                </a:solidFill>
              </a:rPr>
            </a:br>
            <a:endParaRPr lang="en-KE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5D52A-E74A-6489-7307-87EDCF7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DB6FD-2873-F15C-AC67-3B6EBBA6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4" y="1116419"/>
            <a:ext cx="5716836" cy="4361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EA0DBE-105E-5552-4C30-E96F0396EEAE}"/>
              </a:ext>
            </a:extLst>
          </p:cNvPr>
          <p:cNvSpPr txBox="1"/>
          <p:nvPr/>
        </p:nvSpPr>
        <p:spPr>
          <a:xfrm>
            <a:off x="838200" y="5477575"/>
            <a:ext cx="10531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Audience ratings vary by genre.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Documentaries, musicals, and animation genres tend to have higher median audience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Horror and cult movies often receive lower ratings.</a:t>
            </a:r>
            <a:endParaRPr lang="en-KE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F04D69-6E72-F5F3-E584-7BBECBE1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91" y="1116420"/>
            <a:ext cx="5398265" cy="4361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29D58-F8C4-6257-CE0A-185E002F4787}"/>
              </a:ext>
            </a:extLst>
          </p:cNvPr>
          <p:cNvSpPr txBox="1"/>
          <p:nvPr/>
        </p:nvSpPr>
        <p:spPr>
          <a:xfrm>
            <a:off x="616689" y="120302"/>
            <a:ext cx="442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Audience Reception:</a:t>
            </a:r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82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09A9-F187-67D8-6B71-32672D5C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17" y="121185"/>
            <a:ext cx="5038344" cy="622455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Correlation Analysis</a:t>
            </a:r>
            <a:endParaRPr lang="en-KE" sz="3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8D731-6707-3568-AFF2-74E0FBFD2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48C6B-C46D-7549-9CAB-CBBAF6CB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9BDE5-D2AF-E218-674B-37F76A9F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4" y="735376"/>
            <a:ext cx="7414351" cy="5447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E2370-962D-CD91-85E3-40AFB8463A07}"/>
              </a:ext>
            </a:extLst>
          </p:cNvPr>
          <p:cNvSpPr txBox="1"/>
          <p:nvPr/>
        </p:nvSpPr>
        <p:spPr>
          <a:xfrm>
            <a:off x="8152482" y="1503804"/>
            <a:ext cx="3778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Shows that there is a strong positive correlation between </a:t>
            </a:r>
            <a:r>
              <a:rPr lang="en-US" sz="2000" b="1" dirty="0">
                <a:solidFill>
                  <a:schemeClr val="bg1"/>
                </a:solidFill>
              </a:rPr>
              <a:t>Worldwide Gross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chemeClr val="bg1"/>
                </a:solidFill>
              </a:rPr>
              <a:t>Production budget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is a negative correlation between the </a:t>
            </a:r>
            <a:r>
              <a:rPr lang="en-US" sz="2000" b="1" dirty="0">
                <a:solidFill>
                  <a:schemeClr val="bg1"/>
                </a:solidFill>
              </a:rPr>
              <a:t>Production budget </a:t>
            </a:r>
            <a:r>
              <a:rPr lang="en-US" sz="2000" dirty="0">
                <a:solidFill>
                  <a:schemeClr val="bg1"/>
                </a:solidFill>
              </a:rPr>
              <a:t>and the </a:t>
            </a:r>
            <a:r>
              <a:rPr lang="en-US" sz="2000" b="1" dirty="0">
                <a:solidFill>
                  <a:schemeClr val="bg1"/>
                </a:solidFill>
              </a:rPr>
              <a:t>ROI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is a positive correlation between </a:t>
            </a:r>
            <a:r>
              <a:rPr lang="en-US" sz="2000" b="1" dirty="0">
                <a:solidFill>
                  <a:schemeClr val="bg1"/>
                </a:solidFill>
              </a:rPr>
              <a:t>Worldwide Gross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chemeClr val="bg1"/>
                </a:solidFill>
              </a:rPr>
              <a:t>ROI</a:t>
            </a:r>
            <a:endParaRPr lang="en-KE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4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8AF949-3572-A8CA-6CEF-C7D4EF22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106793"/>
            <a:ext cx="9912096" cy="620320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+mn-lt"/>
              </a:rPr>
              <a:t>Mean ROI by Genre and Language</a:t>
            </a:r>
            <a:endParaRPr lang="en-KE" sz="3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9C58E-30DC-F290-DCE4-48A6B989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D1F6-2EB4-BC38-90F1-DC11C35A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2" y="727113"/>
            <a:ext cx="8335981" cy="5586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FA68F-F6C1-C27A-8142-DA204DBA57B6}"/>
              </a:ext>
            </a:extLst>
          </p:cNvPr>
          <p:cNvSpPr txBox="1"/>
          <p:nvPr/>
        </p:nvSpPr>
        <p:spPr>
          <a:xfrm>
            <a:off x="9243152" y="1432193"/>
            <a:ext cx="2809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Cult movies and Documentaries in English seem to have a high Mean ROI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Classics in Russian also have a high ROI. This shows the presence of a large niche audience.</a:t>
            </a:r>
            <a:endParaRPr lang="en-K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2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6B785A8-01FE-306F-5A52-731F1728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34" y="187177"/>
            <a:ext cx="6505754" cy="69979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FFC000"/>
                </a:solidFill>
                <a:latin typeface="+mn-lt"/>
              </a:rPr>
              <a:t>Recommendations</a:t>
            </a:r>
            <a:r>
              <a:rPr lang="en-US" sz="4000" dirty="0">
                <a:solidFill>
                  <a:srgbClr val="FFC000"/>
                </a:solidFill>
                <a:latin typeface="+mn-lt"/>
              </a:rPr>
              <a:t>:</a:t>
            </a:r>
            <a:br>
              <a:rPr lang="en-US" dirty="0"/>
            </a:br>
            <a:endParaRPr lang="en-K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12C2D2B-DA9E-DD33-517B-73F00CE49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3" y="886968"/>
            <a:ext cx="7645816" cy="5084064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Prioritize High-ROI Genres for Strategic Advantage </a:t>
            </a:r>
            <a:r>
              <a:rPr lang="en-US" sz="2000" dirty="0">
                <a:solidFill>
                  <a:schemeClr val="bg1"/>
                </a:solidFill>
              </a:rPr>
              <a:t>- Genres like Cult Movies, Horror, and Special Interest consistently deliver the highest average Return on Investment (ROI) - especially when produced on lower budgets.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Invest in Animation and Documentary for Strong Critical Reception - </a:t>
            </a:r>
            <a:r>
              <a:rPr lang="en-US" sz="2000" dirty="0">
                <a:solidFill>
                  <a:schemeClr val="bg1"/>
                </a:solidFill>
              </a:rPr>
              <a:t>Animation and Documentary genres receive some of the highest audience and critic ratings, particularly in English and Japanese. They are also likely to perform well across streaming and international platforms.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Target English-Language Content While Exploring High performing Non-English Niches </a:t>
            </a:r>
            <a:r>
              <a:rPr lang="en-US" sz="2000" dirty="0">
                <a:solidFill>
                  <a:schemeClr val="bg1"/>
                </a:solidFill>
              </a:rPr>
              <a:t>such as Japanese which have high popularity and ratings in niche genres (like Japanese Animation or Horror).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Collaborate with high-performing directors and producers </a:t>
            </a:r>
            <a:r>
              <a:rPr lang="en-US" sz="2000" dirty="0">
                <a:solidFill>
                  <a:schemeClr val="bg1"/>
                </a:solidFill>
              </a:rPr>
              <a:t>- Top-grossing directors are mostly linked to franchise and sequel-driven blockbusters. While hiring top-tier directors may not be feasible initially, it would be useful to study their approaches.</a:t>
            </a:r>
            <a:endParaRPr lang="en-K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C6D92E-4A7D-A3E2-2217-88E530A7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448" y="0"/>
            <a:ext cx="406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3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5C08-5516-A5C7-5B5B-46EDCE3B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710808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  <a:latin typeface="+mn-lt"/>
              </a:rPr>
              <a:t>Next Steps and Conclusion</a:t>
            </a:r>
            <a:endParaRPr lang="en-KE" sz="4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CCC3-E367-22F6-CD63-EAE0DF03E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410159"/>
            <a:ext cx="11000232" cy="45608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We encourage the company to;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Work with experienced consultants who have a strong track record in successful productions. They could improve quality, speed up processes, and provide smart decisions.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5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500" dirty="0">
                <a:solidFill>
                  <a:schemeClr val="bg1"/>
                </a:solidFill>
              </a:rPr>
              <a:t>Take advantage of popular streaming platforms such as Netflix and Amazon Prime in order to reach a wider audience and increase content accessibility. This will allow the company to tap into diverse markets and demographics.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en-KE" sz="25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C176C-D11B-4212-1EF2-16674C0F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BB7D-C6D5-2A41-E124-7E4E90B8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78CB70-6B33-3069-DCE1-EE663D54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1024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2893" y="4325112"/>
            <a:ext cx="2218881" cy="630936"/>
          </a:xfrm>
        </p:spPr>
        <p:txBody>
          <a:bodyPr/>
          <a:lstStyle/>
          <a:p>
            <a:r>
              <a:rPr lang="en-US" dirty="0"/>
              <a:t>Business Understanding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776926"/>
          </a:xfrm>
        </p:spPr>
        <p:txBody>
          <a:bodyPr/>
          <a:lstStyle/>
          <a:p>
            <a:r>
              <a:rPr lang="en-US" dirty="0"/>
              <a:t>Key Objectives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864414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6687" y="4319944"/>
            <a:ext cx="2601945" cy="475340"/>
          </a:xfrm>
        </p:spPr>
        <p:txBody>
          <a:bodyPr/>
          <a:lstStyle/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7" y="4319944"/>
            <a:ext cx="2601945" cy="630936"/>
          </a:xfrm>
        </p:spPr>
        <p:txBody>
          <a:bodyPr/>
          <a:lstStyle/>
          <a:p>
            <a:r>
              <a:rPr lang="en-US" dirty="0"/>
              <a:t>Next Steps and Conclusion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9124" y="960756"/>
            <a:ext cx="4873752" cy="461070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Thank you!!</a:t>
            </a:r>
            <a:br>
              <a:rPr lang="en-US" dirty="0">
                <a:latin typeface="+mn-lt"/>
              </a:rPr>
            </a:b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Gerald Mwangi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Rita Nkirote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Joan Njuki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Peter </a:t>
            </a:r>
            <a:r>
              <a:rPr lang="en-US" sz="2000" dirty="0" err="1">
                <a:latin typeface="+mn-lt"/>
              </a:rPr>
              <a:t>Chemonges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Catherine Maina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Leah Mukundi</a:t>
            </a:r>
            <a:br>
              <a:rPr lang="en-US" sz="2000" dirty="0">
                <a:latin typeface="+mn-lt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83388"/>
            <a:ext cx="3913632" cy="188366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623" y="935665"/>
            <a:ext cx="6422065" cy="716865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Business Understanding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16883F9-2998-0EFF-0814-63DE98FCC9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484" y="1513091"/>
            <a:ext cx="6794204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KE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Our company is </a:t>
            </a:r>
            <a:r>
              <a:rPr kumimoji="0" lang="en-KE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launching a movie studio to tap into the growing demand for original content.</a:t>
            </a:r>
            <a:endParaRPr kumimoji="0" lang="en-US" altLang="en-KE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KE" altLang="en-KE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KE" sz="2500" dirty="0"/>
          </a:p>
          <a:p>
            <a:pPr marL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KE" sz="2500" dirty="0"/>
              <a:t>This project aims to provide actionable insights with the use of d</a:t>
            </a:r>
            <a:r>
              <a:rPr lang="en-KE" altLang="en-KE" sz="2500" dirty="0" err="1"/>
              <a:t>ata</a:t>
            </a:r>
            <a:r>
              <a:rPr lang="en-KE" altLang="en-KE" sz="2500" dirty="0"/>
              <a:t> analytics </a:t>
            </a:r>
            <a:r>
              <a:rPr lang="en-US" altLang="en-KE" sz="2500" dirty="0"/>
              <a:t>to</a:t>
            </a:r>
            <a:r>
              <a:rPr kumimoji="0" lang="en-KE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guide </a:t>
            </a:r>
            <a:r>
              <a:rPr kumimoji="0" lang="en-US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KE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decision</a:t>
            </a:r>
            <a:r>
              <a:rPr kumimoji="0" lang="en-US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KE" altLang="en-KE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a successful industry entry despite limited production experience.</a:t>
            </a:r>
            <a:endParaRPr kumimoji="0" lang="en-US" altLang="en-KE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KE" altLang="en-K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27FBE3-A7DC-EA62-E077-0E984B794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CB5B2-7F5D-B567-A67B-8138CE70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656" y="0"/>
            <a:ext cx="389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868576"/>
          </a:xfrm>
        </p:spPr>
        <p:txBody>
          <a:bodyPr/>
          <a:lstStyle/>
          <a:p>
            <a:r>
              <a:rPr lang="en-US" b="1" dirty="0">
                <a:latin typeface="+mn-lt"/>
              </a:rPr>
              <a:t>Key Objectives: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94DF-5C1C-2254-EE3E-A06A96993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identify the film genres with the best critical reception.</a:t>
            </a:r>
          </a:p>
          <a:p>
            <a:endParaRPr lang="en-US" dirty="0"/>
          </a:p>
          <a:p>
            <a:r>
              <a:rPr lang="en-US" dirty="0"/>
              <a:t>To identify the genres that offer the highest return on investment (ROI).</a:t>
            </a:r>
          </a:p>
          <a:p>
            <a:endParaRPr lang="en-US" dirty="0"/>
          </a:p>
          <a:p>
            <a:r>
              <a:rPr lang="en-US" dirty="0"/>
              <a:t>Identify languages and production markets that are most commonly associated with popular, high-grossing films.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directors whose films consistently perform well internationally.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410-6623-29FE-549B-C1069F8A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864108"/>
            <a:ext cx="5038344" cy="1017855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Business Value</a:t>
            </a:r>
            <a:endParaRPr lang="en-KE" sz="4000" b="1" dirty="0">
              <a:latin typeface="+mn-lt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E1FFA93-D42F-CB28-634F-3C89E353D5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379" r="27379"/>
          <a:stretch>
            <a:fillRect/>
          </a:stretch>
        </p:blipFill>
        <p:spPr>
          <a:xfrm>
            <a:off x="8296656" y="0"/>
            <a:ext cx="3895344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5FF8-0838-1AF2-A3E6-14F0FFE88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1807535"/>
            <a:ext cx="5010912" cy="3377113"/>
          </a:xfrm>
        </p:spPr>
        <p:txBody>
          <a:bodyPr/>
          <a:lstStyle/>
          <a:p>
            <a:r>
              <a:rPr lang="en-US" sz="1800" dirty="0"/>
              <a:t>Benefits to our organization:</a:t>
            </a:r>
          </a:p>
          <a:p>
            <a:endParaRPr lang="en-US" dirty="0"/>
          </a:p>
          <a:p>
            <a:r>
              <a:rPr lang="en-US" sz="1800" b="1" dirty="0"/>
              <a:t>Data-Driven Decisions</a:t>
            </a:r>
            <a:r>
              <a:rPr lang="en-US" sz="1800" dirty="0"/>
              <a:t> – Reduces risk and boosts ROI by backing choices with solid data.</a:t>
            </a:r>
          </a:p>
          <a:p>
            <a:r>
              <a:rPr lang="en-US" sz="1800" b="1" dirty="0"/>
              <a:t>Operational Efficiency</a:t>
            </a:r>
            <a:r>
              <a:rPr lang="en-US" sz="1800" dirty="0"/>
              <a:t> – Speeds up decision-making and lets teams focus on high-impact projects.</a:t>
            </a:r>
          </a:p>
          <a:p>
            <a:r>
              <a:rPr lang="en-US" sz="1800" b="1" dirty="0"/>
              <a:t>Competitive Edge</a:t>
            </a:r>
            <a:r>
              <a:rPr lang="en-US" sz="1800" dirty="0"/>
              <a:t> – Differentiates us in the market through smart, data-led strategies.</a:t>
            </a:r>
          </a:p>
          <a:p>
            <a:r>
              <a:rPr lang="en-US" sz="1800" b="1" dirty="0"/>
              <a:t>Investor Confidence</a:t>
            </a:r>
            <a:r>
              <a:rPr lang="en-US" sz="1800" dirty="0"/>
              <a:t> – Builds trust with stakeholders, helping attract new investment.</a:t>
            </a:r>
          </a:p>
          <a:p>
            <a:endParaRPr lang="en-K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F1785-FC4C-F4C0-8457-578BA245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649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48610-650E-6C8E-4239-A02E681E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28113-A7A6-F877-15C1-F97F33D8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47" y="947404"/>
            <a:ext cx="6422065" cy="662554"/>
          </a:xfrm>
        </p:spPr>
        <p:txBody>
          <a:bodyPr/>
          <a:lstStyle/>
          <a:p>
            <a:pPr algn="ctr"/>
            <a:r>
              <a:rPr lang="en-US" sz="4000" b="1" dirty="0">
                <a:latin typeface="+mn-lt"/>
              </a:rPr>
              <a:t>Data Sources</a:t>
            </a:r>
            <a:br>
              <a:rPr lang="en-US" sz="4000" dirty="0">
                <a:latin typeface="+mn-lt"/>
                <a:sym typeface="DM Sans Medium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C7716-31C9-40B7-054D-241B0D3BA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7" y="1833924"/>
            <a:ext cx="6973677" cy="3927898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Box Office Mojo </a:t>
            </a:r>
            <a:r>
              <a:rPr lang="en-US" sz="2000" dirty="0"/>
              <a:t>– Shows the Worldwide gross earnings and box office breakdowns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IMDb</a:t>
            </a:r>
            <a:r>
              <a:rPr lang="en-US" sz="2000" dirty="0"/>
              <a:t> - Cross-referenced metadata: genres, actors, directors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Rotten Tomatoes </a:t>
            </a:r>
            <a:r>
              <a:rPr lang="en-US" sz="2000" dirty="0"/>
              <a:t>- Critic scores, audience ratings, review sentiment 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TheMovieDB</a:t>
            </a:r>
            <a:r>
              <a:rPr lang="en-US" sz="2000" b="1" dirty="0"/>
              <a:t> (TMDB)</a:t>
            </a:r>
            <a:r>
              <a:rPr lang="en-US" sz="2000" dirty="0"/>
              <a:t>- Metadata: genres, languages, production countries, popularity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Numbers</a:t>
            </a:r>
            <a:r>
              <a:rPr lang="en-US" sz="2000" dirty="0"/>
              <a:t>- Financial data: budgets, revenues, profit estimates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2000" dirty="0"/>
              <a:t>Together, these datasets offer a comprehensive view of the global film landscape.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B7BB4-3DB9-F608-71D1-4C910DC7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661FACF-7EC7-9692-C6F2-F7B9382552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5799" r="3579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6E2FF-7880-F80B-3C7B-93A6544E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56" y="0"/>
            <a:ext cx="389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F078B-6363-6D7C-9854-CC81D744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8F9640-3E2F-ACCE-8E76-5B5F29D2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34735"/>
            <a:ext cx="9912096" cy="754658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  <a:latin typeface="+mn-lt"/>
              </a:rPr>
              <a:t>Exploratory Data Analysis</a:t>
            </a:r>
            <a:br>
              <a:rPr lang="en-US" dirty="0">
                <a:solidFill>
                  <a:srgbClr val="FFC000"/>
                </a:solidFill>
                <a:sym typeface="DM Sans Medium"/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CB45-0FDD-7CBD-C4D6-8CA16E10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4168F-5B11-04B1-4987-E70A9F12C6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808074"/>
            <a:ext cx="11777031" cy="570289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To address the key objectives of our project, our analysis was structured around;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Overview of Movie Data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began by exploring the dataset to understand overall industry performance, focusing on the most common genres and languages to identify key trends.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2.      </a:t>
            </a:r>
            <a:r>
              <a:rPr lang="en-US" sz="2000" b="1" dirty="0">
                <a:solidFill>
                  <a:schemeClr val="bg1"/>
                </a:solidFill>
              </a:rPr>
              <a:t>Return on Investment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analyzed financial metrics such as gross earnings and production budgets, to determine what drives a movie’s financial success.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3.       </a:t>
            </a:r>
            <a:r>
              <a:rPr lang="en-US" sz="2000" b="1" dirty="0">
                <a:solidFill>
                  <a:schemeClr val="bg1"/>
                </a:solidFill>
              </a:rPr>
              <a:t>Language and Market Dynamics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examined the relationship between film languages, their target markets, and overall performance to see how these factors influence success.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4.       </a:t>
            </a:r>
            <a:r>
              <a:rPr lang="en-US" sz="2000" b="1" dirty="0">
                <a:solidFill>
                  <a:schemeClr val="bg1"/>
                </a:solidFill>
              </a:rPr>
              <a:t>Creative Talent Impact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By comparing directors to global box office earnings, we assessed how much influence they have on a film’s financial outcomes.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5.       Audience Reception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studied genre popularity and ratings to gain insights into viewer preferences, helping guide future content decisions for the studio.</a:t>
            </a:r>
          </a:p>
        </p:txBody>
      </p:sp>
    </p:spTree>
    <p:extLst>
      <p:ext uri="{BB962C8B-B14F-4D97-AF65-F5344CB8AC3E}">
        <p14:creationId xmlns:p14="http://schemas.microsoft.com/office/powerpoint/2010/main" val="9565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1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B7182-D90F-DE50-5A28-9C1EA262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F09B483-5C29-1402-9357-A0965CEF6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00370"/>
            <a:ext cx="9912096" cy="582624"/>
          </a:xfrm>
        </p:spPr>
        <p:txBody>
          <a:bodyPr/>
          <a:lstStyle/>
          <a:p>
            <a:pPr algn="l"/>
            <a:r>
              <a:rPr lang="en-US" sz="4500" dirty="0">
                <a:solidFill>
                  <a:schemeClr val="bg1"/>
                </a:solidFill>
                <a:latin typeface="+mn-lt"/>
              </a:rPr>
              <a:t>Overview of Movie Data: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D6A79-7C40-F3FB-D5A9-6C40957C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C1EE6-F3CA-5711-3887-AF6FD84F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C0B05-66FF-0568-FF02-2A5590E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3D874-FC99-C290-7DCA-246BE14E5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804231"/>
            <a:ext cx="11000232" cy="5166801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Drama, Comedy, Action &amp; Adventure, and Mystery &amp; Suspense are the most common genres in the dataset, indicating a strong industry focus on these categories.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English is by far the dominant language for movies, followed by French, Spanish, Russian, and Japanese.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reflects both the global reach of English-language films and the presence of strong regional film industries.</a:t>
            </a:r>
          </a:p>
          <a:p>
            <a:endParaRPr lang="en-KE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DE913-4262-F509-BDF2-B45C53FD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346592"/>
            <a:ext cx="5409392" cy="3811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00C1E-2654-D4B5-F4EC-9F5A5D8C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48" y="2346592"/>
            <a:ext cx="5722620" cy="3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8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ECA1-CCC3-C757-5EFA-35404586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69922"/>
            <a:ext cx="9912096" cy="655724"/>
          </a:xfrm>
        </p:spPr>
        <p:txBody>
          <a:bodyPr/>
          <a:lstStyle/>
          <a:p>
            <a:r>
              <a:rPr lang="en-US" sz="3000" dirty="0">
                <a:solidFill>
                  <a:srgbClr val="FFC000"/>
                </a:solidFill>
                <a:latin typeface="+mn-lt"/>
              </a:rPr>
              <a:t>Relationship between Genre and ROI</a:t>
            </a:r>
            <a:br>
              <a:rPr lang="en-US" dirty="0">
                <a:solidFill>
                  <a:srgbClr val="FFC000"/>
                </a:solidFill>
              </a:rPr>
            </a:br>
            <a:endParaRPr lang="en-KE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52E26-181A-6C9B-07AA-1A10635E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2F421-58C9-CBB9-F7BE-64114DA12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A442F-D228-8340-67BB-D8D7650E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69032-5604-A73C-F18F-877E6BF4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297172"/>
            <a:ext cx="11220450" cy="4299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21BBE-C09C-54A3-5655-EC81DDF786C3}"/>
              </a:ext>
            </a:extLst>
          </p:cNvPr>
          <p:cNvSpPr txBox="1"/>
          <p:nvPr/>
        </p:nvSpPr>
        <p:spPr>
          <a:xfrm>
            <a:off x="485775" y="5684704"/>
            <a:ext cx="1122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Cult Movies, Horror, and Special Interest genres show the highest average ROI driven by niche audiences.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common genres like Action &amp; Adventure and Comedy have lower average ROI, possibly due to higher production budgets.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5162F-F144-F27D-B420-AC7FA6E3E70C}"/>
              </a:ext>
            </a:extLst>
          </p:cNvPr>
          <p:cNvSpPr txBox="1"/>
          <p:nvPr/>
        </p:nvSpPr>
        <p:spPr>
          <a:xfrm>
            <a:off x="925033" y="74428"/>
            <a:ext cx="472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Return on Investment:</a:t>
            </a:r>
          </a:p>
          <a:p>
            <a:endParaRPr lang="en-K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7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{F525833A-E7C4-40C4-B1BB-5FB406F89BFA}tf11429527_win32</Template>
  <TotalTime>1454</TotalTime>
  <Words>1161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Film Data Analysis for Strategic Industry Launch</vt:lpstr>
      <vt:lpstr>Overview</vt:lpstr>
      <vt:lpstr>Business Understanding </vt:lpstr>
      <vt:lpstr>Key Objectives:</vt:lpstr>
      <vt:lpstr>Business Value</vt:lpstr>
      <vt:lpstr>Data Sources </vt:lpstr>
      <vt:lpstr>Exploratory Data Analysis </vt:lpstr>
      <vt:lpstr>Overview of Movie Data:</vt:lpstr>
      <vt:lpstr>Relationship between Genre and ROI </vt:lpstr>
      <vt:lpstr>Top 10 Genres by ROI</vt:lpstr>
      <vt:lpstr>Relationship between Language and Popularity</vt:lpstr>
      <vt:lpstr>Top 10 Languages by Mean Gross</vt:lpstr>
      <vt:lpstr>Top 10 Directors by Film Count</vt:lpstr>
      <vt:lpstr>Relationship between Directors and Worldwide Gross  </vt:lpstr>
      <vt:lpstr>Relationship between Audience Ratings and Genres </vt:lpstr>
      <vt:lpstr>Correlation Analysis</vt:lpstr>
      <vt:lpstr>Mean ROI by Genre and Language</vt:lpstr>
      <vt:lpstr>Recommendations: </vt:lpstr>
      <vt:lpstr>Next Steps and Conclusion</vt:lpstr>
      <vt:lpstr>Thank you!!   Gerald Mwangi Rita Nkirote Joan Njuki Peter Chemonges Catherine Maina Leah Mukundi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Maina</dc:creator>
  <cp:lastModifiedBy>Catherine Maina</cp:lastModifiedBy>
  <cp:revision>3</cp:revision>
  <dcterms:created xsi:type="dcterms:W3CDTF">2025-06-10T14:23:31Z</dcterms:created>
  <dcterms:modified xsi:type="dcterms:W3CDTF">2025-06-11T16:36:07Z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